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63" r:id="rId4"/>
    <p:sldId id="276" r:id="rId5"/>
    <p:sldId id="275" r:id="rId6"/>
    <p:sldId id="264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69" r:id="rId16"/>
    <p:sldId id="262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ey Sedunov" initials="A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58" autoAdjust="0"/>
  </p:normalViewPr>
  <p:slideViewPr>
    <p:cSldViewPr>
      <p:cViewPr varScale="1">
        <p:scale>
          <a:sx n="48" d="100"/>
          <a:sy n="48" d="100"/>
        </p:scale>
        <p:origin x="-9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8764-42AA-42D6-8E29-A5579C5ECB61}" type="datetimeFigureOut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FFB9D-28B1-4A6C-BACF-2ACA8DFFA0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DF689F8-31E4-46AC-86BC-B24B39D0C439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95610F6-2B5B-4BD6-AB9C-6379FF8E3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B769-187D-4F78-A16E-5B2D02516D54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2F39-F703-480F-90A4-0E60573644F7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A8B9-1255-4D82-9F5D-A27FBBD2BE65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5EC2-FB27-4717-ACC8-817E0136C6AC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0758-0A23-4E64-A6AF-16025E04B814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35555-394D-4397-BDD5-7B1B733EBE3C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5610F6-2B5B-4BD6-AB9C-6379FF8E35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0307B2-1990-4785-8AD0-1201D59C3DEB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95610F6-2B5B-4BD6-AB9C-6379FF8E3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F134-6CEC-4BD1-87DD-5BFCBAD59269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9B721-A465-4520-91DA-042984C27A9D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6DE8B-BF26-4073-AB30-DD38D030AD86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10B56E3-DAED-45CA-8ECA-0A3ECC28CBAB}" type="datetime1">
              <a:rPr lang="en-US" smtClean="0"/>
              <a:pPr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95610F6-2B5B-4BD6-AB9C-6379FF8E3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jetbrains/kannotato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md.edu/projects/PL/jqual/" TargetMode="External"/><Relationship Id="rId2" Type="http://schemas.openxmlformats.org/officeDocument/2006/relationships/hyperlink" Target="http://julia.scienze.univr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it.gforge.inria.fr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458200" cy="1905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KAnnotator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Inferring Type Information from Java Byte Codes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2834640" cy="157893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Alexey Sedunov</a:t>
            </a:r>
          </a:p>
          <a:p>
            <a:r>
              <a:rPr lang="en-US" sz="2000" dirty="0" smtClean="0"/>
              <a:t>Andrey Breslav</a:t>
            </a:r>
          </a:p>
          <a:p>
            <a:r>
              <a:rPr lang="en-US" sz="2000" dirty="0" smtClean="0"/>
              <a:t>Svetlana </a:t>
            </a:r>
            <a:r>
              <a:rPr lang="en-US" sz="2000" dirty="0" err="1" smtClean="0"/>
              <a:t>Isakova</a:t>
            </a:r>
            <a:endParaRPr lang="en-US" sz="2000" dirty="0" smtClean="0"/>
          </a:p>
          <a:p>
            <a:r>
              <a:rPr lang="en-US" sz="2000" dirty="0" err="1" smtClean="0"/>
              <a:t>Evgeny</a:t>
            </a:r>
            <a:r>
              <a:rPr lang="en-US" sz="2000" dirty="0" smtClean="0"/>
              <a:t> Gerashchenko</a:t>
            </a:r>
            <a:endParaRPr lang="en-US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352800" y="5638800"/>
            <a:ext cx="2834640" cy="8382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JetBrains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s.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r. o.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000" baseline="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2013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4267200"/>
            <a:ext cx="10287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dirty="0" err="1" smtClean="0"/>
              <a:t>Nullability</a:t>
            </a:r>
            <a:r>
              <a:rPr lang="en-US" dirty="0" smtClean="0"/>
              <a:t>: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495800"/>
            <a:ext cx="3657600" cy="152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fun sort(</a:t>
            </a:r>
          </a:p>
          <a:p>
            <a:pPr>
              <a:buNone/>
            </a:pPr>
            <a:r>
              <a:rPr lang="en-US" dirty="0" smtClean="0"/>
              <a:t>    a: Collection&lt;T?&gt;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en-US" dirty="0" smtClean="0"/>
              <a:t>):List&lt;T?&gt;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752600"/>
            <a:ext cx="7162800" cy="2057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&lt;T&gt; List&lt;T&gt; sort(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Collection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&lt;T&gt; a) {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en-US" sz="2400" noProof="0" dirty="0" smtClean="0">
                <a:latin typeface="Courier New" pitchFamily="49" charset="0"/>
                <a:cs typeface="Courier New" pitchFamily="49" charset="0"/>
              </a:rPr>
              <a:t>  List&lt;T&gt; list = </a:t>
            </a:r>
            <a:r>
              <a:rPr lang="en-US" sz="2400" b="1" noProof="0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noProof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noProof="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400" noProof="0" dirty="0" smtClean="0">
                <a:latin typeface="Courier New" pitchFamily="49" charset="0"/>
                <a:cs typeface="Courier New" pitchFamily="49" charset="0"/>
              </a:rPr>
              <a:t>&lt;T&gt;(a);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</a:t>
            </a:r>
            <a:r>
              <a:rPr kumimoji="0" lang="en-US" sz="24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kumimoji="0" lang="en-US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(list);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en-US" sz="2400" noProof="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noProof="0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noProof="0" dirty="0" smtClean="0">
                <a:latin typeface="Courier New" pitchFamily="49" charset="0"/>
                <a:cs typeface="Courier New" pitchFamily="49" charset="0"/>
              </a:rPr>
              <a:t> list;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8101399" y="2261801"/>
            <a:ext cx="1022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JAVA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39624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7927033" y="5103167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KOTLIN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495800" y="4572000"/>
            <a:ext cx="3657600" cy="16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 sort(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a: Collection&lt;T?&gt;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):List&lt;T?&gt;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Down Arrow 10"/>
          <p:cNvSpPr/>
          <p:nvPr/>
        </p:nvSpPr>
        <p:spPr>
          <a:xfrm rot="2505105">
            <a:off x="1727896" y="3300901"/>
            <a:ext cx="484632" cy="125494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33400" y="6096000"/>
            <a:ext cx="3657600" cy="6096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type information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Down Arrow 12"/>
          <p:cNvSpPr/>
          <p:nvPr/>
        </p:nvSpPr>
        <p:spPr>
          <a:xfrm rot="18726749">
            <a:off x="4471096" y="3278605"/>
            <a:ext cx="484632" cy="125494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err="1" smtClean="0"/>
              <a:t>Nullability</a:t>
            </a:r>
            <a:r>
              <a:rPr lang="en-US" dirty="0" smtClean="0"/>
              <a:t>: Annotation Criteria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" y="3657600"/>
            <a:ext cx="1905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@</a:t>
            </a:r>
            <a:r>
              <a:rPr lang="en-US" dirty="0" err="1" smtClean="0"/>
              <a:t>Nullable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1981200"/>
            <a:ext cx="190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 does not reach ANY </a:t>
            </a:r>
            <a:br>
              <a:rPr lang="en-US" dirty="0" smtClean="0"/>
            </a:br>
            <a:r>
              <a:rPr lang="en-US" dirty="0" smtClean="0"/>
              <a:t>error node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5105400"/>
            <a:ext cx="2057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 or Not Null reach SOME return node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>
          <a:xfrm>
            <a:off x="1066800" y="3124200"/>
            <a:ext cx="484632" cy="4572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0800000">
            <a:off x="1079756" y="4585782"/>
            <a:ext cx="484632" cy="4572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705600" y="3733800"/>
            <a:ext cx="1905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@</a:t>
            </a:r>
            <a:r>
              <a:rPr lang="en-US" dirty="0" err="1" smtClean="0"/>
              <a:t>NotNull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705600" y="2057400"/>
            <a:ext cx="190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 does not reach ANY </a:t>
            </a:r>
            <a:br>
              <a:rPr lang="en-US" dirty="0" smtClean="0"/>
            </a:br>
            <a:r>
              <a:rPr lang="en-US" dirty="0" smtClean="0"/>
              <a:t>return node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629400" y="5181600"/>
            <a:ext cx="2057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Null reaches SOME </a:t>
            </a:r>
            <a:br>
              <a:rPr lang="en-US" dirty="0" smtClean="0"/>
            </a:br>
            <a:r>
              <a:rPr lang="en-US" dirty="0" smtClean="0"/>
              <a:t>error node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7391400" y="3200400"/>
            <a:ext cx="484632" cy="4572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0800000">
            <a:off x="7391400" y="4572000"/>
            <a:ext cx="484632" cy="4572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14800" y="3581400"/>
            <a:ext cx="190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Null is lost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 rot="16200000">
            <a:off x="6158484" y="3899916"/>
            <a:ext cx="484632" cy="4572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2438400" y="19812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962400" y="19812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7257988">
            <a:off x="1993013" y="3661409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UNKNOWN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err="1" smtClean="0"/>
              <a:t>Nullability</a:t>
            </a:r>
            <a:r>
              <a:rPr lang="en-US" dirty="0" smtClean="0"/>
              <a:t>: @</a:t>
            </a:r>
            <a:r>
              <a:rPr lang="en-US" dirty="0" err="1" smtClean="0"/>
              <a:t>Nullable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981200"/>
          </a:xfrm>
        </p:spPr>
        <p:txBody>
          <a:bodyPr>
            <a:normAutofit fontScale="92500" lnSpcReduction="10000"/>
          </a:bodyPr>
          <a:lstStyle/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foo1(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String s) {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(s ==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bar(s);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// null reaches return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3886200"/>
            <a:ext cx="8229600" cy="2438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foo2(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Nullable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String s) {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(s ==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) s = "empty";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bar(s);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 // not-null reaches return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}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/>
          <a:lstStyle/>
          <a:p>
            <a:r>
              <a:rPr lang="en-US" dirty="0" err="1" smtClean="0"/>
              <a:t>Nullability</a:t>
            </a:r>
            <a:r>
              <a:rPr lang="en-US" dirty="0" smtClean="0"/>
              <a:t>: @</a:t>
            </a:r>
            <a:r>
              <a:rPr lang="en-US" dirty="0" err="1" smtClean="0"/>
              <a:t>NotNull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590800"/>
          </a:xfrm>
        </p:spPr>
        <p:txBody>
          <a:bodyPr>
            <a:noAutofit/>
          </a:bodyPr>
          <a:lstStyle/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foo3(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NotNull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String s) {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(s ==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RuntimeException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bar(s);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648200"/>
            <a:ext cx="8229600" cy="1905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foo4(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NotNull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String s) {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s.isEmpty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())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bar(s);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err="1" smtClean="0"/>
              <a:t>Nullability</a:t>
            </a:r>
            <a:r>
              <a:rPr lang="en-US" dirty="0" smtClean="0"/>
              <a:t>: Unknown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foo5(String s) {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smtClean="0">
                <a:latin typeface="Courier New" pitchFamily="49" charset="0"/>
                <a:cs typeface="Courier New" pitchFamily="49" charset="0"/>
              </a:rPr>
              <a:t>check(s))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throw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RuntimeException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(s ==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s = "empty";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bar(s);</a:t>
            </a:r>
          </a:p>
          <a:p>
            <a:pPr marL="431800" indent="-323850">
              <a:lnSpc>
                <a:spcPct val="97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1"/>
          <a:ext cx="8001000" cy="5345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763"/>
                <a:gridCol w="890411"/>
                <a:gridCol w="1262826"/>
                <a:gridCol w="1524000"/>
                <a:gridCol w="1524000"/>
              </a:tblGrid>
              <a:tr h="1366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Size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(MB)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of methods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Time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(Preprocess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/Analyze)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@</a:t>
                      </a:r>
                      <a:r>
                        <a:rPr lang="en-US" dirty="0" err="1" smtClean="0"/>
                        <a:t>NotNull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/@Mutable</a:t>
                      </a:r>
                      <a:br>
                        <a:rPr lang="en-US" dirty="0" smtClean="0"/>
                      </a:br>
                      <a:r>
                        <a:rPr lang="en-US" baseline="0" dirty="0" smtClean="0"/>
                        <a:t>(%)</a:t>
                      </a:r>
                      <a:endParaRPr lang="en-US" dirty="0"/>
                    </a:p>
                  </a:txBody>
                  <a:tcPr/>
                </a:tc>
              </a:tr>
              <a:tr h="350785">
                <a:tc>
                  <a:txBody>
                    <a:bodyPr/>
                    <a:lstStyle/>
                    <a:p>
                      <a:r>
                        <a:rPr lang="en-US" dirty="0" smtClean="0"/>
                        <a:t>OW2 ASM 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&lt;1s/~40s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70.3/0.2</a:t>
                      </a:r>
                      <a:endParaRPr lang="en-US" dirty="0"/>
                    </a:p>
                  </a:txBody>
                  <a:tcPr/>
                </a:tc>
              </a:tr>
              <a:tr h="350785">
                <a:tc>
                  <a:txBody>
                    <a:bodyPr/>
                    <a:lstStyle/>
                    <a:p>
                      <a:r>
                        <a:rPr lang="en-US" dirty="0" smtClean="0"/>
                        <a:t>Guava 13.0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~3s/~11s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50.5/0.3</a:t>
                      </a:r>
                      <a:endParaRPr lang="en-US" dirty="0"/>
                    </a:p>
                  </a:txBody>
                  <a:tcPr/>
                </a:tc>
              </a:tr>
              <a:tr h="350785">
                <a:tc>
                  <a:txBody>
                    <a:bodyPr/>
                    <a:lstStyle/>
                    <a:p>
                      <a:r>
                        <a:rPr lang="en-US" dirty="0" smtClean="0"/>
                        <a:t>Java3D Core 1.3.1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~2s/~70s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86.7/0.0</a:t>
                      </a:r>
                      <a:endParaRPr lang="en-US" dirty="0"/>
                    </a:p>
                  </a:txBody>
                  <a:tcPr/>
                </a:tc>
              </a:tr>
              <a:tr h="350785">
                <a:tc>
                  <a:txBody>
                    <a:bodyPr/>
                    <a:lstStyle/>
                    <a:p>
                      <a:r>
                        <a:rPr lang="en-US" dirty="0" smtClean="0"/>
                        <a:t>Soot</a:t>
                      </a:r>
                      <a:r>
                        <a:rPr lang="en-US" baseline="0" dirty="0" smtClean="0"/>
                        <a:t> 2.5.0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33262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~6s/~4min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94.2/0.6</a:t>
                      </a:r>
                      <a:endParaRPr lang="en-US" dirty="0"/>
                    </a:p>
                  </a:txBody>
                  <a:tcPr/>
                </a:tc>
              </a:tr>
              <a:tr h="605466">
                <a:tc>
                  <a:txBody>
                    <a:bodyPr/>
                    <a:lstStyle/>
                    <a:p>
                      <a:r>
                        <a:rPr lang="en-US" dirty="0" smtClean="0"/>
                        <a:t>JRE 1.7.12 (rt.jar)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public</a:t>
                      </a:r>
                      <a:r>
                        <a:rPr lang="en-US" baseline="0" dirty="0" smtClean="0"/>
                        <a:t> packages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~15s/~3</a:t>
                      </a:r>
                      <a:r>
                        <a:rPr lang="en-US" baseline="0" dirty="0" smtClean="0"/>
                        <a:t>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74.2/0.25</a:t>
                      </a:r>
                      <a:endParaRPr lang="en-US" dirty="0"/>
                    </a:p>
                  </a:txBody>
                  <a:tcPr/>
                </a:tc>
              </a:tr>
              <a:tr h="864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JRE 1.7.12 (rt.jar) full, restricted to public dependencies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125229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~22s/~11min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79.7/0.3</a:t>
                      </a:r>
                      <a:endParaRPr lang="en-US" dirty="0"/>
                    </a:p>
                  </a:txBody>
                  <a:tcPr/>
                </a:tc>
              </a:tr>
              <a:tr h="864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JRE 1.7.12</a:t>
                      </a:r>
                      <a:r>
                        <a:rPr lang="en-US" baseline="0" dirty="0" smtClean="0"/>
                        <a:t> (rt.jar) full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164179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~23s/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~35min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85.6/0.5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KAnnotator</a:t>
            </a:r>
            <a:r>
              <a:rPr lang="en-US" dirty="0" smtClean="0"/>
              <a:t> provides general framework for data-flow analysis</a:t>
            </a:r>
          </a:p>
          <a:p>
            <a:pPr lvl="1"/>
            <a:r>
              <a:rPr lang="en-US" dirty="0" smtClean="0"/>
              <a:t>It supports </a:t>
            </a:r>
            <a:r>
              <a:rPr lang="en-US" dirty="0" err="1" smtClean="0"/>
              <a:t>nullability</a:t>
            </a:r>
            <a:r>
              <a:rPr lang="en-US" dirty="0" smtClean="0"/>
              <a:t> and collection mutability analysis</a:t>
            </a:r>
          </a:p>
          <a:p>
            <a:pPr lvl="1"/>
            <a:r>
              <a:rPr lang="en-US" dirty="0" smtClean="0"/>
              <a:t>We used </a:t>
            </a:r>
            <a:r>
              <a:rPr lang="en-US" dirty="0" err="1" smtClean="0"/>
              <a:t>KAnnotator</a:t>
            </a:r>
            <a:r>
              <a:rPr lang="en-US" dirty="0" smtClean="0"/>
              <a:t> to generate annotations for some java libraries and several versions of the JRE standard library</a:t>
            </a:r>
          </a:p>
          <a:p>
            <a:pPr lvl="1"/>
            <a:r>
              <a:rPr lang="en-US" dirty="0" smtClean="0"/>
              <a:t>We also built the </a:t>
            </a:r>
            <a:r>
              <a:rPr lang="en-US" dirty="0" err="1" smtClean="0"/>
              <a:t>IntelliJ</a:t>
            </a:r>
            <a:r>
              <a:rPr lang="en-US" dirty="0" smtClean="0"/>
              <a:t> Idea </a:t>
            </a:r>
            <a:r>
              <a:rPr lang="en-US" dirty="0" err="1" smtClean="0"/>
              <a:t>plugin</a:t>
            </a:r>
            <a:r>
              <a:rPr lang="en-US" dirty="0" smtClean="0"/>
              <a:t> which automatically annotates jar files of the project libraries</a:t>
            </a:r>
          </a:p>
          <a:p>
            <a:r>
              <a:rPr lang="en-US" dirty="0" smtClean="0"/>
              <a:t>Future Work:</a:t>
            </a:r>
          </a:p>
          <a:p>
            <a:pPr lvl="1"/>
            <a:r>
              <a:rPr lang="en-US" dirty="0" smtClean="0"/>
              <a:t>Extend data-flow framework to support context-sensitive analysis</a:t>
            </a:r>
          </a:p>
          <a:p>
            <a:pPr lvl="2"/>
            <a:r>
              <a:rPr lang="en-US" dirty="0" smtClean="0"/>
              <a:t>Implement context-sensitive </a:t>
            </a:r>
            <a:r>
              <a:rPr lang="en-US" dirty="0" err="1" smtClean="0"/>
              <a:t>nullability</a:t>
            </a:r>
            <a:r>
              <a:rPr lang="en-US" dirty="0" smtClean="0"/>
              <a:t> analysis for generics</a:t>
            </a:r>
          </a:p>
          <a:p>
            <a:pPr lvl="1"/>
            <a:r>
              <a:rPr lang="en-US" dirty="0" smtClean="0"/>
              <a:t>Increase precision of field </a:t>
            </a:r>
            <a:r>
              <a:rPr lang="en-US" dirty="0" err="1" smtClean="0"/>
              <a:t>nullability</a:t>
            </a:r>
            <a:r>
              <a:rPr lang="en-US" dirty="0" smtClean="0"/>
              <a:t> analysis</a:t>
            </a:r>
          </a:p>
          <a:p>
            <a:pPr lvl="1"/>
            <a:r>
              <a:rPr lang="en-US" dirty="0" smtClean="0"/>
              <a:t>Implement more general mutability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4582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352800" y="5638800"/>
            <a:ext cx="2834640" cy="8382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JetBrains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s.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r. o.</a:t>
            </a:r>
          </a:p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000" baseline="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2013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4267200"/>
            <a:ext cx="10287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/>
          <a:lstStyle/>
          <a:p>
            <a:r>
              <a:rPr lang="en-US" dirty="0" smtClean="0"/>
              <a:t>Annotation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r>
              <a:rPr lang="en-US" dirty="0" smtClean="0"/>
              <a:t>Several languages on the Java platform refine Java type system to ensure program safety at compile-time</a:t>
            </a:r>
          </a:p>
          <a:p>
            <a:pPr lvl="1"/>
            <a:r>
              <a:rPr lang="en-US" dirty="0" smtClean="0"/>
              <a:t>Kotlin: </a:t>
            </a:r>
            <a:r>
              <a:rPr lang="en-US" dirty="0" err="1" smtClean="0"/>
              <a:t>nullable</a:t>
            </a:r>
            <a:r>
              <a:rPr lang="en-US" dirty="0" smtClean="0"/>
              <a:t>/non-</a:t>
            </a:r>
            <a:r>
              <a:rPr lang="en-US" dirty="0" err="1" smtClean="0"/>
              <a:t>nullable</a:t>
            </a:r>
            <a:r>
              <a:rPr lang="en-US" dirty="0" smtClean="0"/>
              <a:t> types</a:t>
            </a:r>
          </a:p>
          <a:p>
            <a:r>
              <a:rPr lang="en-US" dirty="0" smtClean="0"/>
              <a:t>In practice interoperability with existing Java code requires developers to provide missing type information, e.g. in a form of annotations.</a:t>
            </a:r>
          </a:p>
          <a:p>
            <a:r>
              <a:rPr lang="en-US" dirty="0" err="1" smtClean="0"/>
              <a:t>KAnnotator</a:t>
            </a:r>
            <a:r>
              <a:rPr lang="en-US" dirty="0" smtClean="0"/>
              <a:t> is a tool which automatically infers type annotations for a given set of classes (libraries) based on their </a:t>
            </a:r>
            <a:r>
              <a:rPr lang="en-US" dirty="0" err="1" smtClean="0"/>
              <a:t>bytecode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err="1" smtClean="0"/>
              <a:t>KAnnotator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/>
          <a:lstStyle/>
          <a:p>
            <a:r>
              <a:rPr lang="en-US" dirty="0" smtClean="0"/>
              <a:t>Annotation inference based on the </a:t>
            </a:r>
            <a:r>
              <a:rPr lang="en-US" dirty="0" err="1" smtClean="0"/>
              <a:t>bytecode</a:t>
            </a:r>
            <a:r>
              <a:rPr lang="en-US" dirty="0" smtClean="0"/>
              <a:t> of library classes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Nullable</a:t>
            </a:r>
            <a:r>
              <a:rPr lang="en-US" dirty="0" smtClean="0"/>
              <a:t>/@</a:t>
            </a:r>
            <a:r>
              <a:rPr lang="en-US" dirty="0" err="1" smtClean="0"/>
              <a:t>NotNull</a:t>
            </a:r>
            <a:endParaRPr lang="en-US" dirty="0" smtClean="0"/>
          </a:p>
          <a:p>
            <a:pPr lvl="1"/>
            <a:r>
              <a:rPr lang="en-US" dirty="0" smtClean="0"/>
              <a:t>@Mutable</a:t>
            </a:r>
          </a:p>
          <a:p>
            <a:r>
              <a:rPr lang="en-US" dirty="0" smtClean="0"/>
              <a:t>Support of predefined annotations</a:t>
            </a:r>
          </a:p>
          <a:p>
            <a:pPr lvl="1"/>
            <a:r>
              <a:rPr lang="en-US" dirty="0" smtClean="0"/>
              <a:t>Internal vs. external annotations</a:t>
            </a:r>
          </a:p>
          <a:p>
            <a:r>
              <a:rPr lang="en-US" dirty="0" smtClean="0"/>
              <a:t>Verification mode</a:t>
            </a:r>
          </a:p>
          <a:p>
            <a:r>
              <a:rPr lang="en-US" dirty="0" smtClean="0"/>
              <a:t>Extensible context-insensitive inference engine</a:t>
            </a:r>
          </a:p>
          <a:p>
            <a:r>
              <a:rPr lang="en-US" dirty="0" smtClean="0"/>
              <a:t>Open-source</a:t>
            </a:r>
          </a:p>
          <a:p>
            <a:pPr lvl="1"/>
            <a:r>
              <a:rPr lang="en-US" dirty="0" smtClean="0">
                <a:hlinkClick r:id="rId2"/>
              </a:rPr>
              <a:t>https://github.com/jetbrains/kannotator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Julia</a:t>
            </a:r>
          </a:p>
          <a:p>
            <a:pPr lvl="1"/>
            <a:r>
              <a:rPr lang="en-US" dirty="0" smtClean="0">
                <a:hlinkClick r:id="rId2"/>
              </a:rPr>
              <a:t>http://julia.scienze.univr.it/</a:t>
            </a:r>
            <a:endParaRPr lang="en-US" dirty="0" smtClean="0"/>
          </a:p>
          <a:p>
            <a:pPr lvl="2"/>
            <a:r>
              <a:rPr lang="en-US" dirty="0" smtClean="0"/>
              <a:t>general framework</a:t>
            </a:r>
          </a:p>
          <a:p>
            <a:pPr lvl="2"/>
            <a:r>
              <a:rPr lang="en-US" dirty="0" smtClean="0"/>
              <a:t>more precise</a:t>
            </a:r>
          </a:p>
          <a:p>
            <a:pPr lvl="2"/>
            <a:r>
              <a:rPr lang="en-US" dirty="0" smtClean="0"/>
              <a:t>longer runtime</a:t>
            </a:r>
          </a:p>
          <a:p>
            <a:r>
              <a:rPr lang="en-US" dirty="0" err="1" smtClean="0"/>
              <a:t>JQual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http://www.cs.umd.edu/projects/PL/jqual/</a:t>
            </a:r>
            <a:endParaRPr lang="en-US" dirty="0" smtClean="0"/>
          </a:p>
          <a:p>
            <a:pPr lvl="2"/>
            <a:r>
              <a:rPr lang="en-US" dirty="0" smtClean="0"/>
              <a:t>general framework</a:t>
            </a:r>
          </a:p>
          <a:p>
            <a:pPr lvl="2"/>
            <a:r>
              <a:rPr lang="en-US" dirty="0" smtClean="0"/>
              <a:t>more precise mutability</a:t>
            </a:r>
          </a:p>
          <a:p>
            <a:pPr lvl="2"/>
            <a:r>
              <a:rPr lang="en-US" dirty="0" smtClean="0"/>
              <a:t>AST-driven </a:t>
            </a:r>
          </a:p>
          <a:p>
            <a:r>
              <a:rPr lang="en-US" dirty="0" smtClean="0"/>
              <a:t>NIT</a:t>
            </a:r>
          </a:p>
          <a:p>
            <a:pPr lvl="1"/>
            <a:r>
              <a:rPr lang="en-US" dirty="0" smtClean="0">
                <a:hlinkClick r:id="rId4"/>
              </a:rPr>
              <a:t>http://nit.gforge.inria.fr/</a:t>
            </a:r>
            <a:endParaRPr lang="en-US" dirty="0" smtClean="0"/>
          </a:p>
          <a:p>
            <a:pPr lvl="2"/>
            <a:r>
              <a:rPr lang="en-US" dirty="0" smtClean="0"/>
              <a:t>sound theory</a:t>
            </a:r>
          </a:p>
          <a:p>
            <a:pPr lvl="2"/>
            <a:r>
              <a:rPr lang="en-US" dirty="0" smtClean="0"/>
              <a:t>more precise treatment of fields</a:t>
            </a:r>
          </a:p>
          <a:p>
            <a:pPr lvl="2"/>
            <a:r>
              <a:rPr lang="en-US" dirty="0" smtClean="0"/>
              <a:t>specialized</a:t>
            </a:r>
          </a:p>
          <a:p>
            <a:pPr lvl="2"/>
            <a:r>
              <a:rPr lang="en-US" dirty="0" smtClean="0"/>
              <a:t>longer runtime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Inference Process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905000"/>
            <a:ext cx="2362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predefined annotations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71600" y="4876800"/>
            <a:ext cx="2362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Propagate annotations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00600" y="3733800"/>
            <a:ext cx="2362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Apply inference to dependency graph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3200400"/>
            <a:ext cx="2362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Construct dependency &amp; inheritance graphs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800600" y="2286000"/>
            <a:ext cx="2362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class files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76800" y="5410200"/>
            <a:ext cx="2362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conflicts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6" idx="3"/>
          </p:cNvCxnSpPr>
          <p:nvPr/>
        </p:nvCxnSpPr>
        <p:spPr>
          <a:xfrm>
            <a:off x="3733800" y="2171700"/>
            <a:ext cx="1066800" cy="114300"/>
          </a:xfrm>
          <a:prstGeom prst="straightConnector1">
            <a:avLst/>
          </a:prstGeom>
          <a:ln w="254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1"/>
          </p:cNvCxnSpPr>
          <p:nvPr/>
        </p:nvCxnSpPr>
        <p:spPr>
          <a:xfrm flipH="1">
            <a:off x="3733800" y="2552700"/>
            <a:ext cx="1066800" cy="647700"/>
          </a:xfrm>
          <a:prstGeom prst="straightConnector1">
            <a:avLst/>
          </a:prstGeom>
          <a:ln w="254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3"/>
          </p:cNvCxnSpPr>
          <p:nvPr/>
        </p:nvCxnSpPr>
        <p:spPr>
          <a:xfrm>
            <a:off x="3733800" y="3619500"/>
            <a:ext cx="1066800" cy="114300"/>
          </a:xfrm>
          <a:prstGeom prst="straightConnector1">
            <a:avLst/>
          </a:prstGeom>
          <a:ln w="254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1"/>
          </p:cNvCxnSpPr>
          <p:nvPr/>
        </p:nvCxnSpPr>
        <p:spPr>
          <a:xfrm flipH="1">
            <a:off x="3733800" y="4000500"/>
            <a:ext cx="1066800" cy="876300"/>
          </a:xfrm>
          <a:prstGeom prst="straightConnector1">
            <a:avLst/>
          </a:prstGeom>
          <a:ln w="254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3"/>
            <a:endCxn id="11" idx="1"/>
          </p:cNvCxnSpPr>
          <p:nvPr/>
        </p:nvCxnSpPr>
        <p:spPr>
          <a:xfrm>
            <a:off x="3733800" y="5143500"/>
            <a:ext cx="1143000" cy="533400"/>
          </a:xfrm>
          <a:prstGeom prst="straightConnector1">
            <a:avLst/>
          </a:prstGeom>
          <a:ln w="254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 err="1" smtClean="0"/>
              <a:t>Bytecode</a:t>
            </a:r>
            <a:r>
              <a:rPr lang="en-US" dirty="0" smtClean="0"/>
              <a:t> Inference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/>
          <a:lstStyle/>
          <a:p>
            <a:r>
              <a:rPr lang="en-US" dirty="0" smtClean="0"/>
              <a:t>Inference engine is based on the </a:t>
            </a:r>
            <a:r>
              <a:rPr lang="en-US" dirty="0" err="1" smtClean="0"/>
              <a:t>ObjectWeb</a:t>
            </a:r>
            <a:r>
              <a:rPr lang="en-US" dirty="0" smtClean="0"/>
              <a:t> 2 ASM data-flow analysis framework</a:t>
            </a:r>
          </a:p>
          <a:p>
            <a:pPr lvl="1"/>
            <a:r>
              <a:rPr lang="en-US" dirty="0" smtClean="0"/>
              <a:t>Compatible with ASM </a:t>
            </a:r>
            <a:r>
              <a:rPr lang="en-US" dirty="0" err="1" smtClean="0"/>
              <a:t>bytecode</a:t>
            </a:r>
            <a:r>
              <a:rPr lang="en-US" dirty="0" smtClean="0"/>
              <a:t> representation</a:t>
            </a:r>
          </a:p>
          <a:p>
            <a:pPr lvl="1"/>
            <a:r>
              <a:rPr lang="en-US" dirty="0" smtClean="0"/>
              <a:t>Does not require explicit construction of CFG</a:t>
            </a:r>
          </a:p>
          <a:p>
            <a:r>
              <a:rPr lang="en-US" dirty="0" smtClean="0"/>
              <a:t>Analyzer iterates over execution paths until all frames are stabilized</a:t>
            </a:r>
          </a:p>
          <a:p>
            <a:r>
              <a:rPr lang="en-US" dirty="0" smtClean="0"/>
              <a:t>Improvements to the ASM analyzer:</a:t>
            </a:r>
          </a:p>
          <a:p>
            <a:pPr lvl="1"/>
            <a:r>
              <a:rPr lang="en-US" dirty="0" smtClean="0"/>
              <a:t>Pseudo-errors corresponding to possible abnormal terminations</a:t>
            </a:r>
          </a:p>
          <a:p>
            <a:pPr lvl="1"/>
            <a:r>
              <a:rPr lang="en-US" dirty="0" smtClean="0"/>
              <a:t>Detection of unreachable paths</a:t>
            </a:r>
          </a:p>
          <a:p>
            <a:pPr lvl="1"/>
            <a:r>
              <a:rPr lang="en-US" dirty="0" smtClean="0"/>
              <a:t>Analysis-specific frame transformers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Mutability: Motivation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722673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Mutability: Mutating Invocations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>
              <a:lnSpc>
                <a:spcPct val="97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&lt;T&gt;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copy(</a:t>
            </a:r>
          </a:p>
          <a:p>
            <a:pPr marL="1295400" lvl="2" indent="-287338">
              <a:lnSpc>
                <a:spcPct val="97000"/>
              </a:lnSpc>
              <a:buSzPct val="75000"/>
              <a:buFont typeface="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ReadOnly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Collection&lt;T&gt; from, </a:t>
            </a:r>
          </a:p>
          <a:p>
            <a:pPr marL="1295400" lvl="2" indent="-287338">
              <a:lnSpc>
                <a:spcPct val="97000"/>
              </a:lnSpc>
              <a:buSzPct val="75000"/>
              <a:buFont typeface="Symbol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@Mutable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Collection&lt;T&gt; to</a:t>
            </a:r>
          </a:p>
          <a:p>
            <a:pPr marL="431800" indent="-323850">
              <a:lnSpc>
                <a:spcPct val="97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31800" indent="-323850">
              <a:lnSpc>
                <a:spcPct val="97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fromElement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from) {</a:t>
            </a:r>
          </a:p>
          <a:p>
            <a:pPr marL="431800" indent="-323850">
              <a:lnSpc>
                <a:spcPct val="97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//</a:t>
            </a:r>
            <a:r>
              <a:rPr lang="en-US" dirty="0" smtClean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mutating invocation</a:t>
            </a:r>
          </a:p>
          <a:p>
            <a:pPr marL="431800" indent="-323850">
              <a:lnSpc>
                <a:spcPct val="97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to.</a:t>
            </a:r>
            <a:r>
              <a:rPr lang="en-US" dirty="0" err="1" smtClean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fromElement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1800" indent="-323850">
              <a:lnSpc>
                <a:spcPct val="97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431800" indent="-323850">
              <a:lnSpc>
                <a:spcPct val="97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Mutability: Propagating Invocations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31800" indent="-323850">
              <a:lnSpc>
                <a:spcPct val="97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&lt;T&gt;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removeFirst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1727200" lvl="3" indent="-215900">
              <a:lnSpc>
                <a:spcPct val="97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@Mutable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&lt;T&gt; a</a:t>
            </a:r>
          </a:p>
          <a:p>
            <a:pPr marL="431800" indent="-323850">
              <a:lnSpc>
                <a:spcPct val="97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31800" indent="-323850">
              <a:lnSpc>
                <a:spcPct val="97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//</a:t>
            </a:r>
            <a:r>
              <a:rPr lang="en-US" dirty="0" smtClean="0">
                <a:solidFill>
                  <a:srgbClr val="2323DC"/>
                </a:solidFill>
                <a:latin typeface="Courier New" pitchFamily="49" charset="0"/>
                <a:cs typeface="Courier New" pitchFamily="49" charset="0"/>
              </a:rPr>
              <a:t>mutability propagating invocation</a:t>
            </a:r>
          </a:p>
          <a:p>
            <a:pPr marL="431800" indent="-323850">
              <a:lnSpc>
                <a:spcPct val="97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&lt;T&gt; it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a.</a:t>
            </a:r>
            <a:r>
              <a:rPr lang="en-US" dirty="0" err="1" smtClean="0">
                <a:solidFill>
                  <a:srgbClr val="2323DC"/>
                </a:solidFill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1800" indent="-323850">
              <a:lnSpc>
                <a:spcPct val="97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 marL="431800" indent="-323850">
              <a:lnSpc>
                <a:spcPct val="97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it.</a:t>
            </a:r>
            <a:r>
              <a:rPr lang="en-US" dirty="0" err="1" smtClean="0">
                <a:solidFill>
                  <a:srgbClr val="FF3333"/>
                </a:solidFill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1800" indent="-323850">
              <a:lnSpc>
                <a:spcPct val="97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431800" indent="-323850">
              <a:lnSpc>
                <a:spcPct val="97000"/>
              </a:lnSpc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610F6-2B5B-4BD6-AB9C-6379FF8E350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1706</TotalTime>
  <Words>737</Words>
  <Application>Microsoft Office PowerPoint</Application>
  <PresentationFormat>On-screen Show (4:3)</PresentationFormat>
  <Paragraphs>200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KAnnotator:  Inferring Type Information from Java Byte Codes</vt:lpstr>
      <vt:lpstr>Annotation Inference</vt:lpstr>
      <vt:lpstr>KAnnotator Features</vt:lpstr>
      <vt:lpstr>Comparison</vt:lpstr>
      <vt:lpstr>Inference Process Overview</vt:lpstr>
      <vt:lpstr>Bytecode Inference Engine</vt:lpstr>
      <vt:lpstr>Mutability: Motivation</vt:lpstr>
      <vt:lpstr>Mutability: Mutating Invocations</vt:lpstr>
      <vt:lpstr>Mutability: Propagating Invocations</vt:lpstr>
      <vt:lpstr>Nullability: Motivation</vt:lpstr>
      <vt:lpstr>Nullability: Annotation Criteria</vt:lpstr>
      <vt:lpstr>Nullability: @Nullable</vt:lpstr>
      <vt:lpstr>Nullability: @NotNull</vt:lpstr>
      <vt:lpstr>Nullability: Unknown</vt:lpstr>
      <vt:lpstr>Statistics</vt:lpstr>
      <vt:lpstr>Summary</vt:lpstr>
      <vt:lpstr>The End</vt:lpstr>
    </vt:vector>
  </TitlesOfParts>
  <Company>IntelliJ Labs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Kannotator: Inferring Type Information from Java Bytecode</dc:title>
  <dc:creator>Alexey Sedunov</dc:creator>
  <cp:lastModifiedBy>Alexey Sedunov</cp:lastModifiedBy>
  <cp:revision>103</cp:revision>
  <dcterms:created xsi:type="dcterms:W3CDTF">2013-03-19T09:09:08Z</dcterms:created>
  <dcterms:modified xsi:type="dcterms:W3CDTF">2013-03-26T14:59:36Z</dcterms:modified>
</cp:coreProperties>
</file>